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3588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 hidden="1"/>
          <p:cNvSpPr/>
          <p:nvPr/>
        </p:nvSpPr>
        <p:spPr>
          <a:xfrm>
            <a:off x="2520" y="6399360"/>
            <a:ext cx="12186720" cy="45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 hidden="1"/>
          <p:cNvSpPr/>
          <p:nvPr/>
        </p:nvSpPr>
        <p:spPr>
          <a:xfrm>
            <a:off x="360" y="6332760"/>
            <a:ext cx="12186720" cy="61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m 1"/>
          <p:cNvPicPr/>
          <p:nvPr/>
        </p:nvPicPr>
        <p:blipFill>
          <a:blip r:embed="rId2"/>
          <a:srcRect l="9915" t="45249" r="48337" b="30817"/>
          <a:stretch/>
        </p:blipFill>
        <p:spPr>
          <a:xfrm>
            <a:off x="3551400" y="2608560"/>
            <a:ext cx="5085360" cy="163656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1099800" y="4455000"/>
            <a:ext cx="10055880" cy="114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1400" cy="6856560"/>
          </a:xfrm>
          <a:prstGeom prst="rect">
            <a:avLst/>
          </a:prstGeom>
          <a:ln w="9360">
            <a:noFill/>
          </a:ln>
        </p:spPr>
      </p:pic>
      <p:sp>
        <p:nvSpPr>
          <p:cNvPr id="110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Fusível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Arial"/>
                <a:ea typeface="DejaVu Sans"/>
              </a:rPr>
              <a:t>Proteção contra sobrecorrente;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 Para </a:t>
            </a:r>
            <a:r>
              <a:rPr lang="pt-BR" sz="1800" b="0" strike="noStrike" spc="-1" dirty="0" err="1">
                <a:solidFill>
                  <a:srgbClr val="45869E"/>
                </a:solidFill>
                <a:latin typeface="Calibri"/>
                <a:ea typeface="DejaVu Sans"/>
              </a:rPr>
              <a:t>corrrentes</a:t>
            </a: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 normais: Condutor convencional;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Correntes acima do limite: Derrete e as conexões se rompem;</a:t>
            </a: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</p:txBody>
      </p:sp>
      <p:pic>
        <p:nvPicPr>
          <p:cNvPr id="112" name="Imagem 111"/>
          <p:cNvPicPr/>
          <p:nvPr/>
        </p:nvPicPr>
        <p:blipFill>
          <a:blip r:embed="rId3"/>
          <a:stretch/>
        </p:blipFill>
        <p:spPr>
          <a:xfrm>
            <a:off x="1800000" y="3672000"/>
            <a:ext cx="3607920" cy="2886120"/>
          </a:xfrm>
          <a:prstGeom prst="rect">
            <a:avLst/>
          </a:prstGeom>
          <a:ln>
            <a:noFill/>
          </a:ln>
        </p:spPr>
      </p:pic>
      <p:pic>
        <p:nvPicPr>
          <p:cNvPr id="113" name="Imagem 112"/>
          <p:cNvPicPr/>
          <p:nvPr/>
        </p:nvPicPr>
        <p:blipFill>
          <a:blip r:embed="rId4"/>
          <a:stretch/>
        </p:blipFill>
        <p:spPr>
          <a:xfrm>
            <a:off x="6152400" y="3747240"/>
            <a:ext cx="4646880" cy="2732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Resistência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 Light"/>
                <a:ea typeface="DejaVu Sans"/>
              </a:rPr>
              <a:t> Oposição à passagem de corrente</a:t>
            </a: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Choque entre portadores e estrutura da matéria;</a:t>
            </a: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Converte energia cinética dos portadores em energia térmica;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Materiais R = 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 Lei de Ohm: V = RI 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Temperatura: R =                              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79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Unidade no SI:	 </a:t>
            </a: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(Ohms)</a:t>
            </a:r>
            <a:r>
              <a:rPr lang="pt-BR" sz="179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   </a:t>
            </a:r>
            <a:endParaRPr lang="pt-BR" sz="179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79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79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79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Formula 3"/>
              <p:cNvSpPr txBox="1"/>
              <p:nvPr/>
            </p:nvSpPr>
            <p:spPr>
              <a:xfrm>
                <a:off x="2905560" y="3645631"/>
                <a:ext cx="304920" cy="4456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16" name="Formula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560" y="3645631"/>
                <a:ext cx="304920" cy="445680"/>
              </a:xfrm>
              <a:prstGeom prst="rect">
                <a:avLst/>
              </a:prstGeom>
              <a:blipFill>
                <a:blip r:embed="rId2"/>
                <a:stretch>
                  <a:fillRect b="-27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Formula 4"/>
              <p:cNvSpPr txBox="1"/>
              <p:nvPr/>
            </p:nvSpPr>
            <p:spPr>
              <a:xfrm>
                <a:off x="2934360" y="4632891"/>
                <a:ext cx="2603580" cy="332229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17" name="Formula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360" y="4632891"/>
                <a:ext cx="2603580" cy="332229"/>
              </a:xfrm>
              <a:prstGeom prst="rect">
                <a:avLst/>
              </a:prstGeom>
              <a:blipFill>
                <a:blip r:embed="rId3"/>
                <a:stretch>
                  <a:fillRect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8" name="Imagem 117"/>
          <p:cNvPicPr/>
          <p:nvPr/>
        </p:nvPicPr>
        <p:blipFill>
          <a:blip r:embed="rId4"/>
          <a:stretch/>
        </p:blipFill>
        <p:spPr>
          <a:xfrm>
            <a:off x="2047680" y="5916240"/>
            <a:ext cx="2847600" cy="635040"/>
          </a:xfrm>
          <a:prstGeom prst="rect">
            <a:avLst/>
          </a:prstGeom>
          <a:ln>
            <a:noFill/>
          </a:ln>
        </p:spPr>
      </p:pic>
      <p:pic>
        <p:nvPicPr>
          <p:cNvPr id="119" name="Imagem 118"/>
          <p:cNvPicPr/>
          <p:nvPr/>
        </p:nvPicPr>
        <p:blipFill>
          <a:blip r:embed="rId5"/>
          <a:stretch/>
        </p:blipFill>
        <p:spPr>
          <a:xfrm>
            <a:off x="6912000" y="5184000"/>
            <a:ext cx="2782080" cy="17992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ormula 5"/>
              <p:cNvSpPr txBox="1"/>
              <p:nvPr/>
            </p:nvSpPr>
            <p:spPr>
              <a:xfrm>
                <a:off x="3086820" y="5130982"/>
                <a:ext cx="247320" cy="1756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20" name="Formula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820" y="5130982"/>
                <a:ext cx="247320" cy="175680"/>
              </a:xfrm>
              <a:prstGeom prst="rect">
                <a:avLst/>
              </a:prstGeom>
              <a:blipFill>
                <a:blip r:embed="rId6"/>
                <a:stretch>
                  <a:fillRect r="-34146" b="-96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1400" cy="6856560"/>
          </a:xfrm>
          <a:prstGeom prst="rect">
            <a:avLst/>
          </a:prstGeom>
          <a:ln w="9360"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Resistor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Componente passivo com resistência definida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Não armazena energia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24" name="Imagem 123"/>
          <p:cNvPicPr/>
          <p:nvPr/>
        </p:nvPicPr>
        <p:blipFill>
          <a:blip r:embed="rId3"/>
          <a:stretch/>
        </p:blipFill>
        <p:spPr>
          <a:xfrm>
            <a:off x="7200000" y="4032000"/>
            <a:ext cx="2913840" cy="2251080"/>
          </a:xfrm>
          <a:prstGeom prst="rect">
            <a:avLst/>
          </a:prstGeom>
          <a:ln>
            <a:noFill/>
          </a:ln>
        </p:spPr>
      </p:pic>
      <p:pic>
        <p:nvPicPr>
          <p:cNvPr id="125" name="Imagem 124"/>
          <p:cNvPicPr/>
          <p:nvPr/>
        </p:nvPicPr>
        <p:blipFill>
          <a:blip r:embed="rId4"/>
          <a:stretch/>
        </p:blipFill>
        <p:spPr>
          <a:xfrm>
            <a:off x="2038680" y="3600000"/>
            <a:ext cx="2856600" cy="285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86320" y="88092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Resistor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28" name="Imagem 127"/>
          <p:cNvPicPr/>
          <p:nvPr/>
        </p:nvPicPr>
        <p:blipFill>
          <a:blip r:embed="rId2"/>
          <a:stretch/>
        </p:blipFill>
        <p:spPr>
          <a:xfrm>
            <a:off x="2025152" y="1585597"/>
            <a:ext cx="3821400" cy="520128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marcaÃ§Ã£o resistor smd">
            <a:extLst>
              <a:ext uri="{FF2B5EF4-FFF2-40B4-BE49-F238E27FC236}">
                <a16:creationId xmlns:a16="http://schemas.microsoft.com/office/drawing/2014/main" id="{4445C53E-ED60-44F6-A3EF-0DEAEC8D4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546" y="4833071"/>
            <a:ext cx="28575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resistor smd">
            <a:extLst>
              <a:ext uri="{FF2B5EF4-FFF2-40B4-BE49-F238E27FC236}">
                <a16:creationId xmlns:a16="http://schemas.microsoft.com/office/drawing/2014/main" id="{4CB6BA58-AB0E-4C49-80B6-3B34FEF7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546" y="1860059"/>
            <a:ext cx="2636002" cy="243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76000" y="102492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Associação de resistores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543680" y="1964520"/>
            <a:ext cx="356760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Série</a:t>
            </a: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 dirty="0" err="1">
                <a:solidFill>
                  <a:srgbClr val="45869E"/>
                </a:solidFill>
                <a:latin typeface="Calibri"/>
                <a:ea typeface="DejaVu Sans"/>
              </a:rPr>
              <a:t>Req</a:t>
            </a: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 = R1 + R2 + ... + </a:t>
            </a:r>
            <a:r>
              <a:rPr lang="pt-BR" sz="1800" b="0" strike="noStrike" spc="-1" dirty="0" err="1">
                <a:solidFill>
                  <a:srgbClr val="45869E"/>
                </a:solidFill>
                <a:latin typeface="Calibri"/>
                <a:ea typeface="DejaVu Sans"/>
              </a:rPr>
              <a:t>Rn</a:t>
            </a:r>
            <a:endParaRPr lang="pt-BR" sz="1800" b="0" strike="noStrike" spc="-1" dirty="0">
              <a:latin typeface="Arial"/>
            </a:endParaRPr>
          </a:p>
        </p:txBody>
      </p:sp>
      <p:pic>
        <p:nvPicPr>
          <p:cNvPr id="131" name="Imagem 130"/>
          <p:cNvPicPr/>
          <p:nvPr/>
        </p:nvPicPr>
        <p:blipFill>
          <a:blip r:embed="rId2"/>
          <a:stretch/>
        </p:blipFill>
        <p:spPr>
          <a:xfrm>
            <a:off x="1541520" y="3598560"/>
            <a:ext cx="3713760" cy="100872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6984000" y="1823760"/>
            <a:ext cx="395928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Paralelo</a:t>
            </a: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endParaRPr lang="pt-BR" sz="1800" b="0" strike="noStrike" spc="-1" dirty="0">
              <a:latin typeface="Arial"/>
            </a:endParaRPr>
          </a:p>
        </p:txBody>
      </p:sp>
      <p:pic>
        <p:nvPicPr>
          <p:cNvPr id="133" name="Imagem 132"/>
          <p:cNvPicPr/>
          <p:nvPr/>
        </p:nvPicPr>
        <p:blipFill>
          <a:blip r:embed="rId3"/>
          <a:stretch/>
        </p:blipFill>
        <p:spPr>
          <a:xfrm>
            <a:off x="7069320" y="3066480"/>
            <a:ext cx="2865960" cy="16848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Formula 4"/>
              <p:cNvSpPr txBox="1"/>
              <p:nvPr/>
            </p:nvSpPr>
            <p:spPr>
              <a:xfrm>
                <a:off x="6984000" y="5011200"/>
                <a:ext cx="3299519" cy="5389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𝑅𝑒𝑞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...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𝑅𝑛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34" name="Formula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000" y="5011200"/>
                <a:ext cx="3299519" cy="53892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1400" cy="6856560"/>
          </a:xfrm>
          <a:prstGeom prst="rect">
            <a:avLst/>
          </a:prstGeom>
          <a:ln w="9360">
            <a:noFill/>
          </a:ln>
        </p:spPr>
      </p:pic>
      <p:sp>
        <p:nvSpPr>
          <p:cNvPr id="136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Circuito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Nó: Ponto do circuito em que dois ou mais terminais estejam ligados, um nó é um ponto equipotencial do circito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Ramo: Caminho entre dois nós ligado por componentes de circuito a corrente elétrica possui mesmo valor ao longo do ramo;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Malha: Caminho fechado seguido sobre ramos;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Leis de Kirchoff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Correntes: Soma das correntes que entram no nó = soma das correntes que saem do nó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Malhas: Soma dos aumentos de tensão em malha fechada = soma das quedas de tensão em malha fechada;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40" name="Imagem 139"/>
          <p:cNvPicPr/>
          <p:nvPr/>
        </p:nvPicPr>
        <p:blipFill>
          <a:blip r:embed="rId2"/>
          <a:stretch/>
        </p:blipFill>
        <p:spPr>
          <a:xfrm>
            <a:off x="3844440" y="3744000"/>
            <a:ext cx="4542480" cy="271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1400" cy="6856560"/>
          </a:xfrm>
          <a:prstGeom prst="rect">
            <a:avLst/>
          </a:prstGeom>
          <a:ln w="9360">
            <a:noFill/>
          </a:ln>
        </p:spPr>
      </p:pic>
      <p:sp>
        <p:nvSpPr>
          <p:cNvPr id="142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Capacitância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 Light"/>
                <a:ea typeface="DejaVu Sans"/>
              </a:rPr>
              <a:t> Capacidade que um material possui de gerar campo elétrico a partir de carga acumulada</a:t>
            </a: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 C =         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Unidade no SI: Coulombs/Volts = F (</a:t>
            </a:r>
            <a:r>
              <a:rPr lang="pt-BR" sz="1800" b="0" strike="noStrike" spc="-1" dirty="0" err="1">
                <a:solidFill>
                  <a:srgbClr val="45869E"/>
                </a:solidFill>
                <a:latin typeface="Calibri"/>
                <a:ea typeface="DejaVu Sans"/>
              </a:rPr>
              <a:t>Farad</a:t>
            </a: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);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 Geométrico: C = </a:t>
            </a: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Formula 3"/>
              <p:cNvSpPr txBox="1"/>
              <p:nvPr/>
            </p:nvSpPr>
            <p:spPr>
              <a:xfrm>
                <a:off x="1976680" y="2773440"/>
                <a:ext cx="369000" cy="6548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44" name="Formula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680" y="2773440"/>
                <a:ext cx="369000" cy="6548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5" name="Imagem 144"/>
          <p:cNvPicPr/>
          <p:nvPr/>
        </p:nvPicPr>
        <p:blipFill>
          <a:blip r:embed="rId4"/>
          <a:stretch/>
        </p:blipFill>
        <p:spPr>
          <a:xfrm>
            <a:off x="4652280" y="4346640"/>
            <a:ext cx="5067360" cy="1917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Formula 4"/>
              <p:cNvSpPr txBox="1"/>
              <p:nvPr/>
            </p:nvSpPr>
            <p:spPr>
              <a:xfrm>
                <a:off x="3203054" y="3615047"/>
                <a:ext cx="563400" cy="4237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46" name="Formula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054" y="3615047"/>
                <a:ext cx="563400" cy="423720"/>
              </a:xfrm>
              <a:prstGeom prst="rect">
                <a:avLst/>
              </a:prstGeom>
              <a:blipFill>
                <a:blip r:embed="rId5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Capacitor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Elemento passivo que armazena energia na forma de campo elétrico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i(t) = C 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49" name="Imagem 148"/>
          <p:cNvPicPr/>
          <p:nvPr/>
        </p:nvPicPr>
        <p:blipFill>
          <a:blip r:embed="rId2"/>
          <a:stretch/>
        </p:blipFill>
        <p:spPr>
          <a:xfrm>
            <a:off x="6150960" y="3612960"/>
            <a:ext cx="4504320" cy="2218320"/>
          </a:xfrm>
          <a:prstGeom prst="rect">
            <a:avLst/>
          </a:prstGeom>
          <a:ln>
            <a:noFill/>
          </a:ln>
        </p:spPr>
      </p:pic>
      <p:pic>
        <p:nvPicPr>
          <p:cNvPr id="150" name="Imagem 149"/>
          <p:cNvPicPr/>
          <p:nvPr/>
        </p:nvPicPr>
        <p:blipFill>
          <a:blip r:embed="rId3"/>
          <a:stretch/>
        </p:blipFill>
        <p:spPr>
          <a:xfrm>
            <a:off x="1565640" y="3670200"/>
            <a:ext cx="4553640" cy="25210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Formula 3"/>
              <p:cNvSpPr txBox="1"/>
              <p:nvPr/>
            </p:nvSpPr>
            <p:spPr>
              <a:xfrm>
                <a:off x="2376000" y="2808000"/>
                <a:ext cx="606240" cy="5288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𝑑𝑣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Carregamento RC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Tensão inicial = 0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Tensão final = E;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Formula 3"/>
              <p:cNvSpPr txBox="1"/>
              <p:nvPr/>
            </p:nvSpPr>
            <p:spPr>
              <a:xfrm>
                <a:off x="5756040" y="3259080"/>
                <a:ext cx="718920" cy="35892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pic>
        <p:nvPicPr>
          <p:cNvPr id="155" name="Imagem 154"/>
          <p:cNvPicPr/>
          <p:nvPr/>
        </p:nvPicPr>
        <p:blipFill>
          <a:blip r:embed="rId2"/>
          <a:stretch/>
        </p:blipFill>
        <p:spPr>
          <a:xfrm>
            <a:off x="1800000" y="4027320"/>
            <a:ext cx="3504240" cy="1732320"/>
          </a:xfrm>
          <a:prstGeom prst="rect">
            <a:avLst/>
          </a:prstGeom>
          <a:ln>
            <a:noFill/>
          </a:ln>
        </p:spPr>
      </p:pic>
      <p:pic>
        <p:nvPicPr>
          <p:cNvPr id="156" name="Imagem 155"/>
          <p:cNvPicPr/>
          <p:nvPr/>
        </p:nvPicPr>
        <p:blipFill>
          <a:blip r:embed="rId3"/>
          <a:stretch/>
        </p:blipFill>
        <p:spPr>
          <a:xfrm>
            <a:off x="6725520" y="2232000"/>
            <a:ext cx="3210120" cy="4124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523160" y="3308040"/>
            <a:ext cx="9142200" cy="201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pt-BR" sz="2000" b="1" strike="noStrike" cap="all" spc="-1">
                <a:solidFill>
                  <a:srgbClr val="45869E"/>
                </a:solidFill>
                <a:latin typeface="Calibri Light"/>
                <a:ea typeface="DejaVu Sans"/>
              </a:rPr>
              <a:t>João Paulo Santos</a:t>
            </a:r>
            <a:endParaRPr lang="pt-BR" sz="2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pt-BR" sz="12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Engenheiro Eletricista</a:t>
            </a:r>
            <a:endParaRPr lang="pt-BR" sz="1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pt-BR" sz="1200" b="0" strike="noStrike" cap="all" spc="-1">
                <a:solidFill>
                  <a:srgbClr val="45869E"/>
                </a:solidFill>
                <a:latin typeface="Calibri Light"/>
                <a:ea typeface="DejaVu Sans"/>
              </a:rPr>
              <a:t>S</a:t>
            </a:r>
            <a:r>
              <a:rPr lang="pt-BR" sz="12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etor</a:t>
            </a:r>
            <a:r>
              <a:rPr lang="pt-BR" sz="1200" b="0" strike="noStrike" cap="all" spc="-1">
                <a:solidFill>
                  <a:srgbClr val="45869E"/>
                </a:solidFill>
                <a:latin typeface="Calibri Light"/>
                <a:ea typeface="DejaVu Sans"/>
              </a:rPr>
              <a:t>: P</a:t>
            </a:r>
            <a:r>
              <a:rPr lang="pt-BR" sz="12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esquisa e </a:t>
            </a:r>
            <a:r>
              <a:rPr lang="pt-BR" sz="1200" b="0" strike="noStrike" cap="all" spc="-1">
                <a:solidFill>
                  <a:srgbClr val="45869E"/>
                </a:solidFill>
                <a:latin typeface="Calibri Light"/>
                <a:ea typeface="DejaVu Sans"/>
              </a:rPr>
              <a:t>D</a:t>
            </a:r>
            <a:r>
              <a:rPr lang="pt-BR" sz="12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esenvolvimento</a:t>
            </a:r>
            <a:endParaRPr lang="pt-BR" sz="1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pt-BR" sz="12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j.santos@diagno.ind.br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81" name="Picture 4"/>
          <p:cNvPicPr/>
          <p:nvPr/>
        </p:nvPicPr>
        <p:blipFill>
          <a:blip r:embed="rId2"/>
          <a:stretch/>
        </p:blipFill>
        <p:spPr>
          <a:xfrm>
            <a:off x="5536800" y="1989360"/>
            <a:ext cx="1114560" cy="11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Indutância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 Light"/>
                <a:ea typeface="DejaVu Sans"/>
              </a:rPr>
              <a:t> Capacidade que um material possui de gerar fluxo magnético a partir de uma corrente passando por ele</a:t>
            </a: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L = 	   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 Unidade no SI = Weber / Ampere = H (Henry);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Geométrico: L =  </a:t>
            </a: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Formula 3"/>
              <p:cNvSpPr txBox="1"/>
              <p:nvPr/>
            </p:nvSpPr>
            <p:spPr>
              <a:xfrm>
                <a:off x="1897818" y="3043800"/>
                <a:ext cx="285480" cy="3852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𝛷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59" name="Formula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818" y="3043800"/>
                <a:ext cx="285480" cy="385200"/>
              </a:xfrm>
              <a:prstGeom prst="rect">
                <a:avLst/>
              </a:prstGeom>
              <a:blipFill>
                <a:blip r:embed="rId2"/>
                <a:stretch>
                  <a:fillRect b="-45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" name="Imagem 159"/>
          <p:cNvPicPr/>
          <p:nvPr/>
        </p:nvPicPr>
        <p:blipFill>
          <a:blip r:embed="rId3"/>
          <a:stretch/>
        </p:blipFill>
        <p:spPr>
          <a:xfrm>
            <a:off x="6192000" y="3960360"/>
            <a:ext cx="3428280" cy="24472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Formula 4"/>
              <p:cNvSpPr txBox="1"/>
              <p:nvPr/>
            </p:nvSpPr>
            <p:spPr>
              <a:xfrm>
                <a:off x="3133800" y="3886291"/>
                <a:ext cx="734040" cy="5792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61" name="Formula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800" y="3886291"/>
                <a:ext cx="734040" cy="579240"/>
              </a:xfrm>
              <a:prstGeom prst="rect">
                <a:avLst/>
              </a:prstGeom>
              <a:blipFill>
                <a:blip r:embed="rId4"/>
                <a:stretch>
                  <a:fillRect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Formula 5"/>
              <p:cNvSpPr txBox="1"/>
              <p:nvPr/>
            </p:nvSpPr>
            <p:spPr>
              <a:xfrm>
                <a:off x="5756040" y="3259080"/>
                <a:ext cx="719280" cy="35928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Indutor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 Light"/>
                <a:ea typeface="DejaVu Sans"/>
              </a:rPr>
              <a:t> Elemento passivo que armazena energia em forma de campo magnético</a:t>
            </a: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v(t) = L </a:t>
            </a: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Formula 3"/>
              <p:cNvSpPr txBox="1"/>
              <p:nvPr/>
            </p:nvSpPr>
            <p:spPr>
              <a:xfrm>
                <a:off x="5756040" y="3259080"/>
                <a:ext cx="719280" cy="35928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pic>
        <p:nvPicPr>
          <p:cNvPr id="166" name="Imagem 165"/>
          <p:cNvPicPr/>
          <p:nvPr/>
        </p:nvPicPr>
        <p:blipFill>
          <a:blip r:embed="rId2"/>
          <a:stretch/>
        </p:blipFill>
        <p:spPr>
          <a:xfrm>
            <a:off x="4679586" y="2905818"/>
            <a:ext cx="3189796" cy="3014691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Formula 4"/>
              <p:cNvSpPr txBox="1"/>
              <p:nvPr/>
            </p:nvSpPr>
            <p:spPr>
              <a:xfrm>
                <a:off x="2304000" y="2749680"/>
                <a:ext cx="569520" cy="5619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𝑑𝑖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Carregamento RL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Corrente inicial = 0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Corrente final = E/R;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Formula 3"/>
              <p:cNvSpPr txBox="1"/>
              <p:nvPr/>
            </p:nvSpPr>
            <p:spPr>
              <a:xfrm>
                <a:off x="5756040" y="3259080"/>
                <a:ext cx="718920" cy="35892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pic>
        <p:nvPicPr>
          <p:cNvPr id="171" name="Imagem 170"/>
          <p:cNvPicPr/>
          <p:nvPr/>
        </p:nvPicPr>
        <p:blipFill>
          <a:blip r:embed="rId2"/>
          <a:stretch/>
        </p:blipFill>
        <p:spPr>
          <a:xfrm>
            <a:off x="986760" y="3888000"/>
            <a:ext cx="4412880" cy="2060640"/>
          </a:xfrm>
          <a:prstGeom prst="rect">
            <a:avLst/>
          </a:prstGeom>
          <a:ln>
            <a:noFill/>
          </a:ln>
        </p:spPr>
      </p:pic>
      <p:pic>
        <p:nvPicPr>
          <p:cNvPr id="172" name="Imagem 171"/>
          <p:cNvPicPr/>
          <p:nvPr/>
        </p:nvPicPr>
        <p:blipFill>
          <a:blip r:embed="rId3"/>
          <a:stretch/>
        </p:blipFill>
        <p:spPr>
          <a:xfrm>
            <a:off x="5541120" y="3528000"/>
            <a:ext cx="4466520" cy="256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0320" cy="6856560"/>
          </a:xfrm>
          <a:prstGeom prst="rect">
            <a:avLst/>
          </a:prstGeom>
          <a:ln w="9360"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Diodo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Semicondutor;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Conduz num sentido, bloqueia no outro;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Vd ~ 0.7V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76" name="Imagem 175"/>
          <p:cNvPicPr/>
          <p:nvPr/>
        </p:nvPicPr>
        <p:blipFill>
          <a:blip r:embed="rId3"/>
          <a:stretch/>
        </p:blipFill>
        <p:spPr>
          <a:xfrm>
            <a:off x="7194960" y="3816000"/>
            <a:ext cx="2381040" cy="1914120"/>
          </a:xfrm>
          <a:prstGeom prst="rect">
            <a:avLst/>
          </a:prstGeom>
          <a:ln>
            <a:noFill/>
          </a:ln>
        </p:spPr>
      </p:pic>
      <p:pic>
        <p:nvPicPr>
          <p:cNvPr id="177" name="Imagem 176"/>
          <p:cNvPicPr/>
          <p:nvPr/>
        </p:nvPicPr>
        <p:blipFill>
          <a:blip r:embed="rId4"/>
          <a:stretch/>
        </p:blipFill>
        <p:spPr>
          <a:xfrm>
            <a:off x="2664000" y="3384000"/>
            <a:ext cx="2952000" cy="295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0320" cy="6856560"/>
          </a:xfrm>
          <a:prstGeom prst="rect">
            <a:avLst/>
          </a:prstGeom>
          <a:ln w="9360"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LED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Diodo emissor de luz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 err="1">
                <a:solidFill>
                  <a:srgbClr val="45869E"/>
                </a:solidFill>
                <a:latin typeface="Calibri"/>
                <a:ea typeface="DejaVu Sans"/>
              </a:rPr>
              <a:t>Vd</a:t>
            </a: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 ~ 1.6 -&gt;3.3 V </a:t>
            </a: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</p:txBody>
      </p:sp>
      <p:pic>
        <p:nvPicPr>
          <p:cNvPr id="181" name="Imagem 180"/>
          <p:cNvPicPr/>
          <p:nvPr/>
        </p:nvPicPr>
        <p:blipFill>
          <a:blip r:embed="rId3"/>
          <a:stretch/>
        </p:blipFill>
        <p:spPr>
          <a:xfrm>
            <a:off x="2063349" y="3330643"/>
            <a:ext cx="2883610" cy="3079035"/>
          </a:xfrm>
          <a:prstGeom prst="rect">
            <a:avLst/>
          </a:prstGeom>
          <a:ln>
            <a:noFill/>
          </a:ln>
        </p:spPr>
      </p:pic>
      <p:pic>
        <p:nvPicPr>
          <p:cNvPr id="182" name="Imagem 181"/>
          <p:cNvPicPr/>
          <p:nvPr/>
        </p:nvPicPr>
        <p:blipFill>
          <a:blip r:embed="rId4"/>
          <a:stretch/>
        </p:blipFill>
        <p:spPr>
          <a:xfrm>
            <a:off x="5466628" y="2565958"/>
            <a:ext cx="5183280" cy="384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0320" cy="6856560"/>
          </a:xfrm>
          <a:prstGeom prst="rect">
            <a:avLst/>
          </a:prstGeom>
          <a:ln w="9360"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Transistor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Controle da corrente através de uma tensão;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86" name="Imagem 185"/>
          <p:cNvPicPr/>
          <p:nvPr/>
        </p:nvPicPr>
        <p:blipFill>
          <a:blip r:embed="rId3"/>
          <a:stretch/>
        </p:blipFill>
        <p:spPr>
          <a:xfrm>
            <a:off x="2144160" y="3510720"/>
            <a:ext cx="4047840" cy="3257280"/>
          </a:xfrm>
          <a:prstGeom prst="rect">
            <a:avLst/>
          </a:prstGeom>
          <a:ln>
            <a:noFill/>
          </a:ln>
        </p:spPr>
      </p:pic>
      <p:pic>
        <p:nvPicPr>
          <p:cNvPr id="187" name="Imagem 186"/>
          <p:cNvPicPr/>
          <p:nvPr/>
        </p:nvPicPr>
        <p:blipFill>
          <a:blip r:embed="rId4"/>
          <a:stretch/>
        </p:blipFill>
        <p:spPr>
          <a:xfrm>
            <a:off x="7560000" y="4392000"/>
            <a:ext cx="3429360" cy="2304000"/>
          </a:xfrm>
          <a:prstGeom prst="rect">
            <a:avLst/>
          </a:prstGeom>
          <a:ln>
            <a:noFill/>
          </a:ln>
        </p:spPr>
      </p:pic>
      <p:pic>
        <p:nvPicPr>
          <p:cNvPr id="188" name="Imagem 187"/>
          <p:cNvPicPr/>
          <p:nvPr/>
        </p:nvPicPr>
        <p:blipFill>
          <a:blip r:embed="rId5"/>
          <a:stretch/>
        </p:blipFill>
        <p:spPr>
          <a:xfrm>
            <a:off x="7632000" y="1964520"/>
            <a:ext cx="2648880" cy="200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096200" y="285120"/>
            <a:ext cx="10055880" cy="14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1096200" y="1844280"/>
            <a:ext cx="10055880" cy="40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1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0320" cy="68565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Carga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84" name="Imagem 83"/>
          <p:cNvPicPr/>
          <p:nvPr/>
        </p:nvPicPr>
        <p:blipFill>
          <a:blip r:embed="rId3"/>
          <a:stretch/>
        </p:blipFill>
        <p:spPr>
          <a:xfrm>
            <a:off x="1008000" y="3028320"/>
            <a:ext cx="2666160" cy="1722960"/>
          </a:xfrm>
          <a:prstGeom prst="rect">
            <a:avLst/>
          </a:prstGeom>
          <a:ln>
            <a:noFill/>
          </a:ln>
        </p:spPr>
      </p:pic>
      <p:sp>
        <p:nvSpPr>
          <p:cNvPr id="85" name="CustomShape 3"/>
          <p:cNvSpPr/>
          <p:nvPr/>
        </p:nvSpPr>
        <p:spPr>
          <a:xfrm rot="48000">
            <a:off x="4516560" y="2568240"/>
            <a:ext cx="7128720" cy="242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4319640" y="2014920"/>
            <a:ext cx="6550560" cy="381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Positiva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Negativa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Unidade no SI = C (Coulomb)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Campo elétrico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</p:txBody>
      </p:sp>
      <p:pic>
        <p:nvPicPr>
          <p:cNvPr id="87" name="Imagem 86"/>
          <p:cNvPicPr/>
          <p:nvPr/>
        </p:nvPicPr>
        <p:blipFill>
          <a:blip r:embed="rId4"/>
          <a:stretch/>
        </p:blipFill>
        <p:spPr>
          <a:xfrm>
            <a:off x="4499955" y="4292280"/>
            <a:ext cx="1675440" cy="227880"/>
          </a:xfrm>
          <a:prstGeom prst="rect">
            <a:avLst/>
          </a:prstGeom>
          <a:ln>
            <a:noFill/>
          </a:ln>
        </p:spPr>
      </p:pic>
      <p:pic>
        <p:nvPicPr>
          <p:cNvPr id="88" name="Imagem 87"/>
          <p:cNvPicPr/>
          <p:nvPr/>
        </p:nvPicPr>
        <p:blipFill>
          <a:blip r:embed="rId5"/>
          <a:stretch/>
        </p:blipFill>
        <p:spPr>
          <a:xfrm>
            <a:off x="8208000" y="3036960"/>
            <a:ext cx="2094480" cy="157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Tensão Elétrica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62560" y="2160000"/>
            <a:ext cx="5976720" cy="446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 Light"/>
                <a:ea typeface="DejaVu Sans"/>
              </a:rPr>
              <a:t>Capacidade que um ponto no espaço possui de atrair ou repelir cargas; 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A unidade no SI é J/C = V (volt) 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1V : Esse ponto no espaço pode dotar de 1 J a mais do que a referência cada 1 C presente nele.</a:t>
            </a: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</p:txBody>
      </p:sp>
      <p:pic>
        <p:nvPicPr>
          <p:cNvPr id="91" name="Imagem 90"/>
          <p:cNvPicPr/>
          <p:nvPr/>
        </p:nvPicPr>
        <p:blipFill>
          <a:blip r:embed="rId3"/>
          <a:stretch/>
        </p:blipFill>
        <p:spPr>
          <a:xfrm>
            <a:off x="6994440" y="2689560"/>
            <a:ext cx="4092840" cy="249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1400" cy="6856560"/>
          </a:xfrm>
          <a:prstGeom prst="rect">
            <a:avLst/>
          </a:prstGeom>
          <a:ln w="9360"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Corrente Elétrica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95" name="Imagem 94"/>
          <p:cNvPicPr/>
          <p:nvPr/>
        </p:nvPicPr>
        <p:blipFill>
          <a:blip r:embed="rId3"/>
          <a:stretch/>
        </p:blipFill>
        <p:spPr>
          <a:xfrm>
            <a:off x="1543680" y="3816000"/>
            <a:ext cx="9019440" cy="2447280"/>
          </a:xfrm>
          <a:prstGeom prst="rect">
            <a:avLst/>
          </a:prstGeom>
          <a:ln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834480" y="2086920"/>
            <a:ext cx="10179360" cy="251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Movimento ordenado de cargas, causado por um campo elétrico;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A unidade no SI é C/s = A (Ampére) ;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1 A: A cada segundo 1 Coulomb passa pelo ramo;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388680" y="1405800"/>
            <a:ext cx="4962600" cy="68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AC/DC ou CA/CC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368000" y="2448000"/>
            <a:ext cx="9503280" cy="381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Tomadas</a:t>
            </a:r>
            <a:endParaRPr lang="pt-B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Icounter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99" name="Imagem 98"/>
          <p:cNvPicPr/>
          <p:nvPr/>
        </p:nvPicPr>
        <p:blipFill>
          <a:blip r:embed="rId2"/>
          <a:stretch/>
        </p:blipFill>
        <p:spPr>
          <a:xfrm>
            <a:off x="1872000" y="3600000"/>
            <a:ext cx="8260200" cy="266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948780" y="111816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 dirty="0">
                <a:solidFill>
                  <a:srgbClr val="45869E"/>
                </a:solidFill>
                <a:latin typeface="Calibri Light"/>
                <a:ea typeface="DejaVu Sans"/>
              </a:rPr>
              <a:t>Energia</a:t>
            </a:r>
            <a:endParaRPr lang="pt-BR" sz="4000" b="0" strike="noStrike" spc="-1" dirty="0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strike="noStrike" spc="-1" dirty="0">
                <a:solidFill>
                  <a:srgbClr val="45869E"/>
                </a:solidFill>
                <a:latin typeface="Calibri (light)"/>
                <a:ea typeface="DejaVu Sans"/>
              </a:rPr>
              <a:t> Capacidade de realizar uma ação;</a:t>
            </a:r>
            <a:endParaRPr lang="pt-BR" sz="1800" strike="noStrike" spc="-1" dirty="0">
              <a:latin typeface="Calibri (light)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strike="noStrike" spc="-1" dirty="0">
                <a:solidFill>
                  <a:srgbClr val="45869E"/>
                </a:solidFill>
                <a:latin typeface="Calibri (light)"/>
                <a:ea typeface="DejaVu Sans"/>
              </a:rPr>
              <a:t> Potencial e cinética;</a:t>
            </a:r>
            <a:endParaRPr lang="pt-BR" sz="1800" strike="noStrike" spc="-1" dirty="0">
              <a:latin typeface="Calibri (light)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strike="noStrike" spc="-1" dirty="0">
                <a:solidFill>
                  <a:srgbClr val="45869E"/>
                </a:solidFill>
                <a:latin typeface="Calibri (light)"/>
                <a:ea typeface="DejaVu Sans"/>
              </a:rPr>
              <a:t> Conservação;</a:t>
            </a:r>
            <a:endParaRPr lang="pt-BR" sz="1800" strike="noStrike" spc="-1" dirty="0">
              <a:latin typeface="Calibri (light)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Potência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Taxa de transformação de energia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P = V x I;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A unidade no SI é J/s = W (Watts) ;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Fontes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Dispositivo ativo;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Teórico: Mantém valor fixo em seus terminais independente do que é alimentado;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Real: Possuem capacidades máximas de fornecimento, dependente da potência;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06" name="Imagem 105"/>
          <p:cNvPicPr/>
          <p:nvPr/>
        </p:nvPicPr>
        <p:blipFill>
          <a:blip r:embed="rId2"/>
          <a:stretch/>
        </p:blipFill>
        <p:spPr>
          <a:xfrm>
            <a:off x="2088000" y="4032000"/>
            <a:ext cx="1884600" cy="1884600"/>
          </a:xfrm>
          <a:prstGeom prst="rect">
            <a:avLst/>
          </a:prstGeom>
          <a:ln>
            <a:noFill/>
          </a:ln>
        </p:spPr>
      </p:pic>
      <p:pic>
        <p:nvPicPr>
          <p:cNvPr id="107" name="Imagem 106"/>
          <p:cNvPicPr/>
          <p:nvPr/>
        </p:nvPicPr>
        <p:blipFill>
          <a:blip r:embed="rId3"/>
          <a:stretch/>
        </p:blipFill>
        <p:spPr>
          <a:xfrm>
            <a:off x="8712000" y="3960000"/>
            <a:ext cx="2015280" cy="2015280"/>
          </a:xfrm>
          <a:prstGeom prst="rect">
            <a:avLst/>
          </a:prstGeom>
          <a:ln>
            <a:noFill/>
          </a:ln>
        </p:spPr>
      </p:pic>
      <p:pic>
        <p:nvPicPr>
          <p:cNvPr id="108" name="Imagem 107"/>
          <p:cNvPicPr/>
          <p:nvPr/>
        </p:nvPicPr>
        <p:blipFill>
          <a:blip r:embed="rId4"/>
          <a:stretch/>
        </p:blipFill>
        <p:spPr>
          <a:xfrm>
            <a:off x="5040000" y="4104000"/>
            <a:ext cx="1812600" cy="181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24163"/>
      </a:accent1>
      <a:accent2>
        <a:srgbClr val="1C6294"/>
      </a:accent2>
      <a:accent3>
        <a:srgbClr val="75B5E4"/>
      </a:accent3>
      <a:accent4>
        <a:srgbClr val="587186"/>
      </a:accent4>
      <a:accent5>
        <a:srgbClr val="95A9B9"/>
      </a:accent5>
      <a:accent6>
        <a:srgbClr val="27304E"/>
      </a:accent6>
      <a:hlink>
        <a:srgbClr val="487B78"/>
      </a:hlink>
      <a:folHlink>
        <a:srgbClr val="FCAE3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875</TotalTime>
  <Words>593</Words>
  <Application>Microsoft Office PowerPoint</Application>
  <PresentationFormat>Personalizar</PresentationFormat>
  <Paragraphs>147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(light)</vt:lpstr>
      <vt:lpstr>Calibri Light</vt:lpstr>
      <vt:lpstr>Cambria Math</vt:lpstr>
      <vt:lpstr>DejaVu Sans</vt:lpstr>
      <vt:lpstr>Symbol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Usuário do Windows</dc:creator>
  <dc:description/>
  <cp:lastModifiedBy>Luiz</cp:lastModifiedBy>
  <cp:revision>132</cp:revision>
  <dcterms:created xsi:type="dcterms:W3CDTF">2018-07-31T01:18:42Z</dcterms:created>
  <dcterms:modified xsi:type="dcterms:W3CDTF">2018-09-27T11:44:06Z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45</vt:i4>
  </property>
</Properties>
</file>